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57" r:id="rId4"/>
    <p:sldId id="258" r:id="rId5"/>
    <p:sldId id="259" r:id="rId6"/>
    <p:sldId id="260" r:id="rId7"/>
    <p:sldId id="279" r:id="rId8"/>
    <p:sldId id="263" r:id="rId9"/>
    <p:sldId id="276" r:id="rId10"/>
    <p:sldId id="277" r:id="rId11"/>
    <p:sldId id="264" r:id="rId12"/>
    <p:sldId id="269" r:id="rId13"/>
    <p:sldId id="271" r:id="rId14"/>
    <p:sldId id="272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B14A-34E3-7219-6CFC-7510F6CC2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25701-E977-E504-3BE1-AD72DE65D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D6879-74A4-85C5-3638-4402A1282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76AED-07B1-105B-3517-55A49389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0A899-F31D-532E-2E00-77D0D7151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450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F6B22-3514-32B3-E1FC-89FE3BCCA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F793B3-7C0A-CF07-EADC-25CD528BC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C4B94-A44F-3BE5-0D2F-13F2750B4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2CE1F-C34A-08A3-DBD5-1D01F2D8A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81009-C3C5-D323-BD30-1140A66CE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6795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A2797F-3FE8-BC05-E335-E28DC2DDC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B959F7-D783-D1B9-2B4D-ACC62B8B2B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EC783-9A8E-753B-4AF3-3D548CD05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316E7-3F7E-42AA-5F84-3D3DB3318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D94C2-7E7E-55B5-F768-63619D62B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707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A44F7-505A-854F-A7E3-3176747BB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7A564-FFD8-2A9A-1A06-F8B964E06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E9F0D-5046-C8A8-E7D6-08DA9C82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3ECD7-25D8-9E0B-A31C-C35E6D1B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F3C70-2DB4-A5DB-4CDE-9DD5BC00F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870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12550-0E8F-8D3C-AC62-F08D4D4A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164E9-E2C8-A2C2-7CF7-A36D51BF4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D6F1B-E95D-B153-A45E-04CE3611C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23722-BF85-B02D-A9AC-04FC2D7F3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3E7E5-1D02-60BE-EAA5-90F0E4CB8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046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4AF4-0268-1111-66B9-302FDEB0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59FD8-51B4-5AC7-164F-3747E1E98E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6770E-AACF-41FC-4750-08B2453D1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CB6FC-1BE1-501A-3407-A07B03BC2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437D7-45CB-2EB4-40C0-C3257AFD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8FE0F-9134-D33F-0BFD-26A190F20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20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0465D-ABC2-D4C8-7683-C266F696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C96F0-B14C-1AE2-F776-22AAD31EA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25F29-77EC-C69A-7EBB-0597AE94C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6DD31C-EEC0-48AA-968C-99F4AD14A9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61DD8-F0B0-EC13-0DC1-2B7F55DDA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A6637-B759-1D0A-D458-8C8F22EDD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2DD666-AB34-1A34-EE6B-0D132D3C0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6A117-BCF2-654D-108F-0B317D13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973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AA931-DF7C-3259-986D-2D5EBD55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E79992-8FF9-2565-8630-7E83415A8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0A7FB-26C2-7D71-702D-E5B4AC49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3476F-0866-2950-4333-4DCD39EE0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39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CC360E-2669-7E9F-5C87-4965F2851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5AB3F8-6BBB-85DE-9060-2B7962EE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6D7DC-6C7B-CBAB-C0D6-0732F66E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36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3CB30-686E-3A8E-BF82-411D32DA6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A8086-B2F7-44BB-C468-304C1E103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D7D50-D12B-AAB3-26D5-52013CB10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FCC21-A28B-2299-4DF7-8C7B32583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2B65C-2786-0D2B-52A2-D5616F287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33C90-070C-CEA4-EA00-93689234E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722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075B-4518-3067-A378-042E1920B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F5704-5D11-953C-CC97-B53B6E4A2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4DFFCF-049D-8309-3A98-13E40C45B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E3EF4-A6D2-E0BD-AC40-E5C59CE7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0FFE9-BB4B-506E-7545-1BC8A8B4D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71539-F75A-33AC-5D6A-0DADFC1F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2142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84E082-CAC9-C301-F2B3-1FC380B20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061E1-614D-1890-9A65-90C486123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6BB7C-F73E-ED02-ED9E-7D9CB6CF3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341500-F377-4919-969B-C15CCAC36098}" type="datetimeFigureOut">
              <a:rPr lang="en-IN" smtClean="0"/>
              <a:t>27-08-2024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87D99-D938-D55C-4D8D-D6FE3FF5F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9E1FA-7A95-832F-B88F-E3E79C532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3C2656-EB98-4FC1-9B9D-066BD62EB4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721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1AF33-021F-1098-CEDA-7A82AC5B01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Evolution of Resolution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FEF47-285E-9A95-649C-3967E5BE05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Under </a:t>
            </a:r>
          </a:p>
          <a:p>
            <a:r>
              <a:rPr lang="en-US" dirty="0"/>
              <a:t>Optical microscope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6760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201435-DA75-DA0F-BECB-0C7150BD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Image 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DD022-D288-8B4C-E4E4-6EC819D62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4" y="-1433"/>
            <a:ext cx="4188694" cy="35603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654669-92DB-E561-F3E7-B59909C5B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839" y="3558957"/>
            <a:ext cx="4621161" cy="33168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9C1D7C-9CAD-4D60-945F-3348842E1A6D}"/>
              </a:ext>
            </a:extLst>
          </p:cNvPr>
          <p:cNvSpPr txBox="1"/>
          <p:nvPr/>
        </p:nvSpPr>
        <p:spPr>
          <a:xfrm>
            <a:off x="3766707" y="-19663"/>
            <a:ext cx="268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3D Reconstruction</a:t>
            </a:r>
            <a:endParaRPr lang="en-IN" b="1" i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96F322-7530-1537-BDAD-FE0A806133B2}"/>
              </a:ext>
            </a:extLst>
          </p:cNvPr>
          <p:cNvSpPr txBox="1"/>
          <p:nvPr/>
        </p:nvSpPr>
        <p:spPr>
          <a:xfrm>
            <a:off x="9881419" y="3673006"/>
            <a:ext cx="268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Deconvolution</a:t>
            </a:r>
            <a:endParaRPr lang="en-IN" b="1" i="1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FC0424-20EE-6AD9-4961-CD033CDC4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297" y="0"/>
            <a:ext cx="3964703" cy="35771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A89A6B-49E1-6A31-941B-3C2566EB07DB}"/>
              </a:ext>
            </a:extLst>
          </p:cNvPr>
          <p:cNvSpPr txBox="1"/>
          <p:nvPr/>
        </p:nvSpPr>
        <p:spPr>
          <a:xfrm>
            <a:off x="4296697" y="4361684"/>
            <a:ext cx="29005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Deblur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2D Deconvolution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/>
              <a:t>3D Deconvolution</a:t>
            </a:r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1821402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4C7E1F-95B4-7AEF-6490-4752B1DC9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 Analysis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5D087FE-6A3C-42A1-5FF4-22FE48A4A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149" y="1732059"/>
            <a:ext cx="3928546" cy="15517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28108E-4754-9305-7C3F-50B423E2E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12" y="1732059"/>
            <a:ext cx="3928546" cy="17891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0DFD9A-4808-0B05-E525-BA530485A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681" y="3316807"/>
            <a:ext cx="2001668" cy="20439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334842-D9A1-1F1F-9DBD-E6648491F4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512" y="3684026"/>
            <a:ext cx="3336604" cy="25128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0CE357-4C42-269E-DDA1-9A67AB100C5C}"/>
              </a:ext>
            </a:extLst>
          </p:cNvPr>
          <p:cNvSpPr txBox="1"/>
          <p:nvPr/>
        </p:nvSpPr>
        <p:spPr>
          <a:xfrm>
            <a:off x="173510" y="6196906"/>
            <a:ext cx="307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Intensity Profiling</a:t>
            </a:r>
            <a:endParaRPr lang="en-IN" sz="14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556CA9E-E454-6781-9C9A-1B185223C5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8149" y="4000296"/>
            <a:ext cx="3928546" cy="77163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97E6202-2955-2B4E-C12E-28474EEF0F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8149" y="4767949"/>
            <a:ext cx="3928546" cy="137332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230F3A7-4759-CAAF-CDCC-AB4FAC3F753D}"/>
              </a:ext>
            </a:extLst>
          </p:cNvPr>
          <p:cNvSpPr txBox="1"/>
          <p:nvPr/>
        </p:nvSpPr>
        <p:spPr>
          <a:xfrm>
            <a:off x="4954828" y="6196906"/>
            <a:ext cx="307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Line Profiling</a:t>
            </a:r>
            <a:endParaRPr lang="en-IN" sz="14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D437DC1-DEC7-1029-3B13-245A8FA0A5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32315" y="5101942"/>
            <a:ext cx="2508435" cy="103933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43A820A-9956-79C1-5D40-52E1039029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29604" y="4031699"/>
            <a:ext cx="2508435" cy="103933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D286825-50C3-07CA-73B6-90404B8ADF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64504" y="1941364"/>
            <a:ext cx="3291653" cy="130764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77AEEDC-FE6E-C1BC-579A-454A8191DC59}"/>
              </a:ext>
            </a:extLst>
          </p:cNvPr>
          <p:cNvSpPr txBox="1"/>
          <p:nvPr/>
        </p:nvSpPr>
        <p:spPr>
          <a:xfrm>
            <a:off x="8940991" y="3265116"/>
            <a:ext cx="307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FRET – Molecular Interaction</a:t>
            </a:r>
            <a:endParaRPr lang="en-IN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E712D4-80D5-F45E-5AAC-3069459173D4}"/>
              </a:ext>
            </a:extLst>
          </p:cNvPr>
          <p:cNvSpPr txBox="1"/>
          <p:nvPr/>
        </p:nvSpPr>
        <p:spPr>
          <a:xfrm>
            <a:off x="9288013" y="6191860"/>
            <a:ext cx="3077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FRAP 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627276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6F76-7C20-CDEE-06A0-2DC6583D5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and Imaging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0ABFD-62A0-3FBF-80BF-E3843FF28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based Denoising</a:t>
            </a:r>
          </a:p>
          <a:p>
            <a:r>
              <a:rPr lang="en-US" dirty="0"/>
              <a:t>AI based Image segmentation &amp; Measurement</a:t>
            </a:r>
          </a:p>
          <a:p>
            <a:r>
              <a:rPr lang="en-US" dirty="0"/>
              <a:t>AI based – Label imaging</a:t>
            </a:r>
          </a:p>
          <a:p>
            <a:r>
              <a:rPr lang="en-US" dirty="0"/>
              <a:t>AI based 3D image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5813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94DB-2840-D136-5900-A799E353F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59046-A792-583D-0CD1-625A3E3F3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1750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A381-50A4-C6DD-DFEA-760A73EDF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764D-6527-B98C-DF08-7F37A196C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740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2A25B-8ADC-F1FD-A202-218CE2222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EFA56-0858-0365-EFAC-DEF4C89A2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028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EFD753D-6A49-46DD-9E82-AA6E2C62B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8A5824-1F4A-4EE7-BC13-5BB48FC08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044" y="321732"/>
            <a:ext cx="4568741" cy="6192603"/>
          </a:xfrm>
          <a:prstGeom prst="rect">
            <a:avLst/>
          </a:prstGeom>
          <a:solidFill>
            <a:srgbClr val="3336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EAADAC-101E-7D18-20ED-A2E3D2279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257" y="637523"/>
            <a:ext cx="3608896" cy="16909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Light</a:t>
            </a:r>
          </a:p>
        </p:txBody>
      </p:sp>
      <p:pic>
        <p:nvPicPr>
          <p:cNvPr id="9" name="Picture 4" descr="interferenz">
            <a:extLst>
              <a:ext uri="{FF2B5EF4-FFF2-40B4-BE49-F238E27FC236}">
                <a16:creationId xmlns:a16="http://schemas.microsoft.com/office/drawing/2014/main" id="{DCA089CC-1885-7BFC-DF87-E342443282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9" t="-1360" r="7898" b="40508"/>
          <a:stretch/>
        </p:blipFill>
        <p:spPr bwMode="auto">
          <a:xfrm>
            <a:off x="5155080" y="385459"/>
            <a:ext cx="2062593" cy="173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887A02-67DD-04C1-76CB-EB419BE3914B}"/>
              </a:ext>
            </a:extLst>
          </p:cNvPr>
          <p:cNvSpPr txBox="1">
            <a:spLocks/>
          </p:cNvSpPr>
          <p:nvPr/>
        </p:nvSpPr>
        <p:spPr>
          <a:xfrm>
            <a:off x="798256" y="2474260"/>
            <a:ext cx="3607930" cy="3677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Properties of light</a:t>
            </a:r>
          </a:p>
        </p:txBody>
      </p:sp>
      <p:pic>
        <p:nvPicPr>
          <p:cNvPr id="5" name="Picture 4" descr="F03_03_6897">
            <a:extLst>
              <a:ext uri="{FF2B5EF4-FFF2-40B4-BE49-F238E27FC236}">
                <a16:creationId xmlns:a16="http://schemas.microsoft.com/office/drawing/2014/main" id="{8AB029E9-8344-DCE5-22FF-E5CC02A89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5081" y="2754032"/>
            <a:ext cx="2062593" cy="134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8EA57470-C7C2-B67C-2753-E20F69B42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16936" y="538269"/>
            <a:ext cx="4248944" cy="251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 descr="interferenz">
            <a:extLst>
              <a:ext uri="{FF2B5EF4-FFF2-40B4-BE49-F238E27FC236}">
                <a16:creationId xmlns:a16="http://schemas.microsoft.com/office/drawing/2014/main" id="{10F8E1EE-B989-C33B-6F98-7E5C952455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9" t="56842" r="7898"/>
          <a:stretch/>
        </p:blipFill>
        <p:spPr bwMode="auto">
          <a:xfrm>
            <a:off x="5163486" y="4964485"/>
            <a:ext cx="2062593" cy="1230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1ED08F8A-0DFE-41CA-54A5-241CF84F9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16936" y="4118957"/>
            <a:ext cx="4248944" cy="188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6711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3DFDE5-F989-098E-DB91-FD38512D2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Resolution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876FF1-90B1-3C3C-6F15-2004B2144C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46"/>
          <a:stretch/>
        </p:blipFill>
        <p:spPr bwMode="auto">
          <a:xfrm>
            <a:off x="4502428" y="1292526"/>
            <a:ext cx="7225748" cy="427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694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8628" y="1408629"/>
            <a:ext cx="6858000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832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2339A6F5-AD6A-4D80-8AD9-6290D13AC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513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61000"/>
                </a:srgbClr>
              </a:gs>
              <a:gs pos="95000">
                <a:schemeClr val="accent5">
                  <a:alpha val="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C85CF0-9AD6-6567-FA1F-749C217EE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2945176"/>
            <a:ext cx="2878688" cy="27579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Contrast &amp; Color</a:t>
            </a:r>
          </a:p>
        </p:txBody>
      </p:sp>
      <p:pic>
        <p:nvPicPr>
          <p:cNvPr id="1026" name="Picture 2" descr="What is bright field, phase contrast, dark field, polarizing, DIC microscope -深圳博视达光学仪器有限公司">
            <a:extLst>
              <a:ext uri="{FF2B5EF4-FFF2-40B4-BE49-F238E27FC236}">
                <a16:creationId xmlns:a16="http://schemas.microsoft.com/office/drawing/2014/main" id="{B62C1C8B-4EE9-7858-7A6C-1070017B5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5217" y="2937087"/>
            <a:ext cx="3147413" cy="98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9C7B320-8182-0090-DC77-149D23F8B2F4}"/>
              </a:ext>
            </a:extLst>
          </p:cNvPr>
          <p:cNvGrpSpPr/>
          <p:nvPr/>
        </p:nvGrpSpPr>
        <p:grpSpPr>
          <a:xfrm>
            <a:off x="8266414" y="2370238"/>
            <a:ext cx="3141973" cy="2117533"/>
            <a:chOff x="206477" y="1325563"/>
            <a:chExt cx="9144000" cy="5255352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860DF52C-0EC9-388E-727D-597CF909F716}"/>
                </a:ext>
              </a:extLst>
            </p:cNvPr>
            <p:cNvSpPr txBox="1">
              <a:spLocks/>
            </p:cNvSpPr>
            <p:nvPr/>
          </p:nvSpPr>
          <p:spPr>
            <a:xfrm>
              <a:off x="206477" y="1325563"/>
              <a:ext cx="9144000" cy="37495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 defTabSz="416966">
                <a:spcAft>
                  <a:spcPts val="342"/>
                </a:spcAft>
              </a:pPr>
              <a:r>
                <a:rPr lang="en-US" sz="821" b="1" kern="1200">
                  <a:solidFill>
                    <a:srgbClr val="2205CD"/>
                  </a:solidFill>
                  <a:latin typeface="Arial Black" panose="020B0A04020102020204" pitchFamily="34" charset="0"/>
                  <a:ea typeface="+mj-ea"/>
                  <a:cs typeface="+mj-cs"/>
                </a:rPr>
                <a:t>DIC vs Phase Contrast</a:t>
              </a:r>
              <a:endParaRPr lang="en-IN" sz="1800" b="1">
                <a:solidFill>
                  <a:srgbClr val="2205CD"/>
                </a:solidFill>
                <a:latin typeface="Arial Black" panose="020B0A04020102020204" pitchFamily="34" charset="0"/>
              </a:endParaRPr>
            </a:p>
          </p:txBody>
        </p:sp>
        <p:pic>
          <p:nvPicPr>
            <p:cNvPr id="5" name="Picture 2" descr="Differential Interference Contrast - Introduction | Olympus LS">
              <a:extLst>
                <a:ext uri="{FF2B5EF4-FFF2-40B4-BE49-F238E27FC236}">
                  <a16:creationId xmlns:a16="http://schemas.microsoft.com/office/drawing/2014/main" id="{3B6EA841-1B05-20BE-0B19-FBB4B5E660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438" y="1772371"/>
              <a:ext cx="2800350" cy="42545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B60DAF2-4B18-7E28-85DD-FFFF6DA99127}"/>
                </a:ext>
              </a:extLst>
            </p:cNvPr>
            <p:cNvGrpSpPr/>
            <p:nvPr/>
          </p:nvGrpSpPr>
          <p:grpSpPr>
            <a:xfrm>
              <a:off x="5151488" y="1815159"/>
              <a:ext cx="4066055" cy="4106950"/>
              <a:chOff x="5061968" y="746972"/>
              <a:chExt cx="4066055" cy="3696255"/>
            </a:xfrm>
          </p:grpSpPr>
          <p:pic>
            <p:nvPicPr>
              <p:cNvPr id="7" name="Picture 3">
                <a:extLst>
                  <a:ext uri="{FF2B5EF4-FFF2-40B4-BE49-F238E27FC236}">
                    <a16:creationId xmlns:a16="http://schemas.microsoft.com/office/drawing/2014/main" id="{073BC90B-01DE-78BB-ECBF-688B03B526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61968" y="1127051"/>
                <a:ext cx="4066055" cy="331617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11CBDF-C1B4-ED13-2000-E5C2AF1507F4}"/>
                  </a:ext>
                </a:extLst>
              </p:cNvPr>
              <p:cNvSpPr txBox="1"/>
              <p:nvPr/>
            </p:nvSpPr>
            <p:spPr>
              <a:xfrm>
                <a:off x="5478837" y="746972"/>
                <a:ext cx="2828261" cy="2215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416966">
                  <a:spcAft>
                    <a:spcPts val="342"/>
                  </a:spcAft>
                </a:pPr>
                <a:r>
                  <a:rPr lang="en-US" sz="456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Phase Contrast Schematic</a:t>
                </a:r>
                <a:endParaRPr lang="en-IN" sz="1000" b="1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4BC0ED-E82A-13EF-558D-871325E20DB9}"/>
                </a:ext>
              </a:extLst>
            </p:cNvPr>
            <p:cNvSpPr txBox="1"/>
            <p:nvPr/>
          </p:nvSpPr>
          <p:spPr>
            <a:xfrm>
              <a:off x="440467" y="6130483"/>
              <a:ext cx="2881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16966">
                <a:spcAft>
                  <a:spcPts val="342"/>
                </a:spcAft>
              </a:pPr>
              <a:r>
                <a:rPr lang="en-US" sz="547" kern="1200">
                  <a:solidFill>
                    <a:schemeClr val="tx1"/>
                  </a:solidFill>
                  <a:latin typeface="Arial Black" panose="020B0A04020102020204" pitchFamily="34" charset="0"/>
                  <a:ea typeface="+mn-ea"/>
                  <a:cs typeface="+mn-cs"/>
                </a:rPr>
                <a:t>Glass, ~ 200 µm</a:t>
              </a:r>
              <a:endParaRPr lang="en-IN" sz="1200">
                <a:latin typeface="Arial Black" panose="020B0A040201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1B6F22-817B-9710-5818-A2609ED62E4C}"/>
                </a:ext>
              </a:extLst>
            </p:cNvPr>
            <p:cNvSpPr txBox="1"/>
            <p:nvPr/>
          </p:nvSpPr>
          <p:spPr>
            <a:xfrm>
              <a:off x="5419496" y="6130484"/>
              <a:ext cx="3282765" cy="450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16966">
                <a:spcAft>
                  <a:spcPts val="342"/>
                </a:spcAft>
              </a:pPr>
              <a:r>
                <a:rPr lang="en-US" sz="547" kern="1200">
                  <a:solidFill>
                    <a:schemeClr val="tx1"/>
                  </a:solidFill>
                  <a:latin typeface="Arial Black" panose="020B0A04020102020204" pitchFamily="34" charset="0"/>
                  <a:ea typeface="+mn-ea"/>
                  <a:cs typeface="+mn-cs"/>
                </a:rPr>
                <a:t>Glass/Plastic, ~ 5-10 µm</a:t>
              </a:r>
              <a:endParaRPr lang="en-IN" sz="120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271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8628" y="1408629"/>
            <a:ext cx="6858000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832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339A6F5-AD6A-4D80-8AD9-6290D13AC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513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61000"/>
                </a:srgbClr>
              </a:gs>
              <a:gs pos="95000">
                <a:schemeClr val="accent5">
                  <a:alpha val="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9F7C7-775E-CF67-8387-C64061AF2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2945176"/>
            <a:ext cx="2878688" cy="27579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Fluorescence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FBA0816E-F66D-AD90-B852-F71D2EDE6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5217" y="2708900"/>
            <a:ext cx="3147413" cy="143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6444678-BF6D-F43B-F32A-006E0E34B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1812" b="-1514"/>
          <a:stretch/>
        </p:blipFill>
        <p:spPr bwMode="auto">
          <a:xfrm>
            <a:off x="8266414" y="1855729"/>
            <a:ext cx="3141973" cy="314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6772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8628" y="1408629"/>
            <a:ext cx="6858000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832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39A6F5-AD6A-4D80-8AD9-6290D13AC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513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61000"/>
                </a:srgbClr>
              </a:gs>
              <a:gs pos="95000">
                <a:schemeClr val="accent5">
                  <a:alpha val="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0E4FF61-8635-18CC-306E-B0C250E774AE}"/>
              </a:ext>
            </a:extLst>
          </p:cNvPr>
          <p:cNvSpPr txBox="1">
            <a:spLocks/>
          </p:cNvSpPr>
          <p:nvPr/>
        </p:nvSpPr>
        <p:spPr>
          <a:xfrm>
            <a:off x="660042" y="2945176"/>
            <a:ext cx="2878688" cy="27579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>
                <a:solidFill>
                  <a:srgbClr val="FFFFFF"/>
                </a:solidFill>
              </a:rPr>
              <a:t>Confocal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525F9-EE23-753A-6584-6DED8F49B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17" y="2028272"/>
            <a:ext cx="3147413" cy="28011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A774EF-7928-C28E-C8F9-1DBE1A528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414" y="1960129"/>
            <a:ext cx="3141973" cy="2937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F9EFA6-367D-96E1-41FE-83C07A1548DC}"/>
              </a:ext>
            </a:extLst>
          </p:cNvPr>
          <p:cNvSpPr txBox="1"/>
          <p:nvPr/>
        </p:nvSpPr>
        <p:spPr>
          <a:xfrm>
            <a:off x="4707137" y="1376516"/>
            <a:ext cx="355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LASER SCANNING CONFOCAL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335899-8AEE-A93E-92E6-C6B9F0B770BD}"/>
              </a:ext>
            </a:extLst>
          </p:cNvPr>
          <p:cNvSpPr txBox="1"/>
          <p:nvPr/>
        </p:nvSpPr>
        <p:spPr>
          <a:xfrm>
            <a:off x="8266414" y="1376516"/>
            <a:ext cx="355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SPINNING DISK CONFOCAL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083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058DBE-0846-B4AB-A479-E2791B718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NIR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 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Two Photon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BDC743B-B6AF-E486-99E5-5F6CDDC1BF08}"/>
              </a:ext>
            </a:extLst>
          </p:cNvPr>
          <p:cNvGrpSpPr/>
          <p:nvPr/>
        </p:nvGrpSpPr>
        <p:grpSpPr>
          <a:xfrm>
            <a:off x="4502428" y="1414823"/>
            <a:ext cx="7225748" cy="4028353"/>
            <a:chOff x="4502428" y="1414823"/>
            <a:chExt cx="7225748" cy="4028353"/>
          </a:xfrm>
        </p:grpSpPr>
        <p:pic>
          <p:nvPicPr>
            <p:cNvPr id="5" name="Picture 4" descr="A diagram of a light source&#10;&#10;Description automatically generated with medium confidence">
              <a:extLst>
                <a:ext uri="{FF2B5EF4-FFF2-40B4-BE49-F238E27FC236}">
                  <a16:creationId xmlns:a16="http://schemas.microsoft.com/office/drawing/2014/main" id="{97344675-C9B2-76A4-4C2D-E8302F9DC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02428" y="1414823"/>
              <a:ext cx="7225748" cy="402835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02735B1-BC15-D92B-0CFC-D9B1850BB113}"/>
                </a:ext>
              </a:extLst>
            </p:cNvPr>
            <p:cNvSpPr/>
            <p:nvPr/>
          </p:nvSpPr>
          <p:spPr>
            <a:xfrm>
              <a:off x="10616485" y="2501977"/>
              <a:ext cx="1050344" cy="3690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A79F716-C17B-328D-AA8A-F30319F75ED3}"/>
                </a:ext>
              </a:extLst>
            </p:cNvPr>
            <p:cNvSpPr/>
            <p:nvPr/>
          </p:nvSpPr>
          <p:spPr>
            <a:xfrm>
              <a:off x="6717995" y="2501977"/>
              <a:ext cx="1050344" cy="3690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08677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201435-DA75-DA0F-BECB-0C7150BD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Super Resolution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3D7439-9C73-B2B6-4AE1-ACB71A2B29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375"/>
          <a:stretch/>
        </p:blipFill>
        <p:spPr>
          <a:xfrm>
            <a:off x="6216617" y="208536"/>
            <a:ext cx="5022531" cy="20188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DDF566-889D-AFD2-13D3-972B91C35C74}"/>
              </a:ext>
            </a:extLst>
          </p:cNvPr>
          <p:cNvSpPr txBox="1"/>
          <p:nvPr/>
        </p:nvSpPr>
        <p:spPr>
          <a:xfrm>
            <a:off x="4038603" y="91133"/>
            <a:ext cx="1965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SIM ~ 70-90nm</a:t>
            </a:r>
            <a:endParaRPr lang="en-IN" i="1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266F511-BC9B-D1E9-EAD6-F354C281D4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187"/>
          <a:stretch/>
        </p:blipFill>
        <p:spPr>
          <a:xfrm>
            <a:off x="8305269" y="2840218"/>
            <a:ext cx="3858041" cy="11681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0FAC7C-DF9E-611C-6BB1-DAE670CCD6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36"/>
          <a:stretch/>
        </p:blipFill>
        <p:spPr>
          <a:xfrm>
            <a:off x="4038603" y="2668213"/>
            <a:ext cx="4266667" cy="1350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C2D1FA-9FFA-0531-A642-CEA30BC176A3}"/>
              </a:ext>
            </a:extLst>
          </p:cNvPr>
          <p:cNvSpPr txBox="1"/>
          <p:nvPr/>
        </p:nvSpPr>
        <p:spPr>
          <a:xfrm>
            <a:off x="6548892" y="2109253"/>
            <a:ext cx="49031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8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Wu, Y., Shroff, H. Faster, sharper, and deeper: structured illumination microscopy for biological imaging. </a:t>
            </a:r>
            <a:r>
              <a:rPr lang="en-US" sz="8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Nat Methods</a:t>
            </a:r>
            <a:r>
              <a:rPr lang="en-US" sz="8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 </a:t>
            </a:r>
            <a:r>
              <a:rPr lang="en-US" sz="800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15</a:t>
            </a:r>
            <a:r>
              <a:rPr lang="en-US" sz="8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, 1011–1019 (2018). https://doi.org/10.1038/s41592-018-0211-z</a:t>
            </a:r>
            <a:endParaRPr lang="en-IN" sz="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9E4DCC-3C02-3A35-712D-EA1A74F2C93C}"/>
              </a:ext>
            </a:extLst>
          </p:cNvPr>
          <p:cNvSpPr txBox="1"/>
          <p:nvPr/>
        </p:nvSpPr>
        <p:spPr>
          <a:xfrm>
            <a:off x="4218039" y="2369574"/>
            <a:ext cx="1590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STED ~ 30nm</a:t>
            </a:r>
            <a:endParaRPr lang="en-IN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C214E7-E7FE-52C5-B5CC-15FFC1787CAA}"/>
              </a:ext>
            </a:extLst>
          </p:cNvPr>
          <p:cNvSpPr txBox="1"/>
          <p:nvPr/>
        </p:nvSpPr>
        <p:spPr>
          <a:xfrm>
            <a:off x="4038603" y="4011134"/>
            <a:ext cx="81247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dirty="0"/>
              <a:t>https://www.semanticscholar.org/paper/Stimulated-Emission-Depletion-(STED)-Microscopy%3A-to-Farahani-Schibler/4bf45c891c77216fc88e21bdd41979908abbcf70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61BD494-370D-5222-4150-4DADDE41C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702" y="4247645"/>
            <a:ext cx="5555468" cy="250232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699A0A2-207C-71C3-12CD-D3FFC1D73940}"/>
              </a:ext>
            </a:extLst>
          </p:cNvPr>
          <p:cNvSpPr txBox="1"/>
          <p:nvPr/>
        </p:nvSpPr>
        <p:spPr>
          <a:xfrm>
            <a:off x="4074561" y="6582412"/>
            <a:ext cx="81533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" dirty="0"/>
              <a:t>https://www.researchgate.net/figure/Principle-of-SMLM-If-the-underlying-structure-here-a-yellow-circle-is-labelled_fig1_303385472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B81AF1-DEF1-54C5-C547-54F867CE4BD7}"/>
              </a:ext>
            </a:extLst>
          </p:cNvPr>
          <p:cNvSpPr txBox="1"/>
          <p:nvPr/>
        </p:nvSpPr>
        <p:spPr>
          <a:xfrm>
            <a:off x="4263697" y="4346756"/>
            <a:ext cx="1952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SMLM </a:t>
            </a:r>
            <a:r>
              <a:rPr lang="en-US" i="1" u="sng" dirty="0"/>
              <a:t>&lt;</a:t>
            </a:r>
            <a:r>
              <a:rPr lang="en-US" i="1" dirty="0"/>
              <a:t> 20nm</a:t>
            </a:r>
          </a:p>
          <a:p>
            <a:r>
              <a:rPr lang="en-US" i="1" dirty="0"/>
              <a:t>Localization Precision</a:t>
            </a:r>
            <a:endParaRPr lang="en-IN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FE7CB3-10B9-4FB2-3B72-675BDBF2E187}"/>
              </a:ext>
            </a:extLst>
          </p:cNvPr>
          <p:cNvSpPr txBox="1"/>
          <p:nvPr/>
        </p:nvSpPr>
        <p:spPr>
          <a:xfrm>
            <a:off x="4218039" y="5270086"/>
            <a:ext cx="216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STORM, PALM…</a:t>
            </a:r>
            <a:endParaRPr lang="en-IN" sz="1200" i="1" dirty="0"/>
          </a:p>
        </p:txBody>
      </p:sp>
    </p:spTree>
    <p:extLst>
      <p:ext uri="{BB962C8B-B14F-4D97-AF65-F5344CB8AC3E}">
        <p14:creationId xmlns:p14="http://schemas.microsoft.com/office/powerpoint/2010/main" val="281450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201435-DA75-DA0F-BECB-0C7150BD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Expansion Microscopy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237A47-1539-CD66-E791-4B6FF7AF4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8267" y="34078"/>
            <a:ext cx="5515745" cy="48676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A6EE49-7EAE-7E79-A50C-CCCDD7BA6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267" y="4912233"/>
            <a:ext cx="5515745" cy="1467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0A816A-C37F-CB7B-BB03-B7F2357C8C56}"/>
              </a:ext>
            </a:extLst>
          </p:cNvPr>
          <p:cNvSpPr txBox="1"/>
          <p:nvPr/>
        </p:nvSpPr>
        <p:spPr>
          <a:xfrm>
            <a:off x="9574012" y="5619993"/>
            <a:ext cx="254655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1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Strack</a:t>
            </a:r>
            <a:r>
              <a:rPr lang="en-US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, R. Expansion microscopy. Nat Methods </a:t>
            </a:r>
            <a:r>
              <a:rPr lang="en-US" sz="1200" b="1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14</a:t>
            </a:r>
            <a:r>
              <a:rPr lang="en-US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-apple-system"/>
              </a:rPr>
              <a:t>, 32 (2017). https://doi.org/10.1038/nmeth.4113</a:t>
            </a:r>
            <a:endParaRPr lang="en-IN" sz="12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6F3F51-26F1-EB21-2AEE-EFABD0EF21C0}"/>
              </a:ext>
            </a:extLst>
          </p:cNvPr>
          <p:cNvSpPr txBox="1"/>
          <p:nvPr/>
        </p:nvSpPr>
        <p:spPr>
          <a:xfrm>
            <a:off x="9591537" y="4912233"/>
            <a:ext cx="2617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b="0" i="1" u="sng" dirty="0">
                <a:effectLst/>
                <a:highlight>
                  <a:srgbClr val="FFFFFF"/>
                </a:highlight>
                <a:latin typeface="Helvetica Neue"/>
              </a:rPr>
              <a:t>https://www.science.org/doi/10.1126/science.1260088</a:t>
            </a:r>
            <a:endParaRPr lang="en-IN" sz="1200" i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93BC2B-8E2E-5856-4B3F-4638245B46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250"/>
          <a:stretch/>
        </p:blipFill>
        <p:spPr>
          <a:xfrm>
            <a:off x="9581283" y="2806664"/>
            <a:ext cx="2539283" cy="20950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248AE3C-8911-8E8F-D2D2-9BD302592B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250"/>
          <a:stretch/>
        </p:blipFill>
        <p:spPr>
          <a:xfrm>
            <a:off x="9574012" y="34078"/>
            <a:ext cx="2610715" cy="215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90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222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-apple-system</vt:lpstr>
      <vt:lpstr>Aptos</vt:lpstr>
      <vt:lpstr>Aptos Display</vt:lpstr>
      <vt:lpstr>Arial</vt:lpstr>
      <vt:lpstr>Arial Black</vt:lpstr>
      <vt:lpstr>Calibri</vt:lpstr>
      <vt:lpstr>Helvetica Neue</vt:lpstr>
      <vt:lpstr>Office Theme</vt:lpstr>
      <vt:lpstr>Evolution of Resolution</vt:lpstr>
      <vt:lpstr>Light</vt:lpstr>
      <vt:lpstr>Resolution </vt:lpstr>
      <vt:lpstr>Contrast &amp; Color</vt:lpstr>
      <vt:lpstr>Fluorescence</vt:lpstr>
      <vt:lpstr>PowerPoint Presentation</vt:lpstr>
      <vt:lpstr>NIR  &amp;  Two Photon</vt:lpstr>
      <vt:lpstr>Super Resolution</vt:lpstr>
      <vt:lpstr>Expansion Microscopy</vt:lpstr>
      <vt:lpstr>Image Processing</vt:lpstr>
      <vt:lpstr>Data Analysis </vt:lpstr>
      <vt:lpstr>AI and Imaging</vt:lpstr>
      <vt:lpstr>Conclusion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Anirban Bose</dc:creator>
  <cp:lastModifiedBy>Anirban Bose</cp:lastModifiedBy>
  <cp:revision>4</cp:revision>
  <dcterms:created xsi:type="dcterms:W3CDTF">2024-08-17T11:32:16Z</dcterms:created>
  <dcterms:modified xsi:type="dcterms:W3CDTF">2024-08-27T10:22:41Z</dcterms:modified>
</cp:coreProperties>
</file>

<file path=docProps/thumbnail.jpeg>
</file>